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59" r:id="rId9"/>
    <p:sldId id="260" r:id="rId10"/>
    <p:sldId id="261" r:id="rId11"/>
    <p:sldId id="262" r:id="rId12"/>
    <p:sldId id="263" r:id="rId13"/>
    <p:sldId id="264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strument Sans Medium" panose="020B0604020202020204" charset="0"/>
      <p:regular r:id="rId20"/>
    </p:embeddedFont>
    <p:embeddedFont>
      <p:font typeface="Instrument Sans Semi Bold" panose="020B0604020202020204" charset="0"/>
      <p:regular r:id="rId21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8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MoSCoW y Design Thinking: Prioriza para Innovar con Éxito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Juan Mauricio Suaza Solorzano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Luis Alejandro Duarte Aldana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Jonattan Steven Rizo Solano</a:t>
            </a:r>
            <a:endParaRPr lang="en-US" sz="17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8227EC6-47A7-4E90-9B09-337ED456745D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21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¿Cómo se conecta MoSCoW con Design Thinking?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64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99" y="3519607"/>
            <a:ext cx="2759631" cy="36795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59981" y="4333161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Thinking produce abundante insight y soluciones; MoSCoW convierte ese volumen en prioridades accionables.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59981" y="5263039"/>
            <a:ext cx="828413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Selecciona funciones para el MVP en Prototipar.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Permite iterar con foco según feedback real.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Mantiene alineación entre negocios, diseño y tecnología.</a:t>
            </a:r>
            <a:endParaRPr lang="en-US" sz="17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E4D6162-7655-47DF-A973-5B7B9A4B85BC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6331"/>
            <a:ext cx="6198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Beneficios combinados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87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56792"/>
            <a:ext cx="670560" cy="670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47838" y="3856792"/>
            <a:ext cx="20939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Entregas rápidas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47838" y="4701540"/>
            <a:ext cx="2093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Priorizar lo esencial acelera lanzar valor al usuario.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856792"/>
            <a:ext cx="670560" cy="6705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79325" y="3856792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Menos riesgos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079325" y="4347210"/>
            <a:ext cx="209407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Evita sobrecarga funcional y reduce fallas por complejidad.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856792"/>
            <a:ext cx="670560" cy="6705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10932" y="3856792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Mejor comunicación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410932" y="4701540"/>
            <a:ext cx="209407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Lenguaje compartido entre disciplinas facilita decisiones.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856792"/>
            <a:ext cx="670560" cy="6705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42539" y="3856792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Adaptabilidad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742539" y="4347210"/>
            <a:ext cx="209407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Prioridades revisables según aprendizajes y datos reales.</a:t>
            </a:r>
            <a:endParaRPr lang="en-US" sz="17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E48A028-BD2F-4D51-90F3-F2384E3649AB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648772"/>
            <a:ext cx="7604760" cy="2061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Consejos prácticos para aplicar MoSCoW en Design Thinking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3146524"/>
            <a:ext cx="109895" cy="1098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92637" y="3029783"/>
            <a:ext cx="290714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Involucra stakeholders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092637" y="3501271"/>
            <a:ext cx="728174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Asegura consenso y entendimiento sobre impacto y riesgo.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4390846"/>
            <a:ext cx="109895" cy="1098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92637" y="4274106"/>
            <a:ext cx="281344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criterios claros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92637" y="4745593"/>
            <a:ext cx="728174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Qué significa “éxito” para cada categoría y restricción.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5635169"/>
            <a:ext cx="109895" cy="1098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2637" y="5518428"/>
            <a:ext cx="308383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Revisa en cada iteración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092637" y="5989915"/>
            <a:ext cx="728174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Prioridades cambian con feedback; ajusta y comunica.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6879491"/>
            <a:ext cx="109895" cy="1098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92637" y="6762750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 el progreso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92637" y="7234238"/>
            <a:ext cx="728174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Tableros y gráficos simples mantienen el enfoque compartido.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Conclusión: Priorizar para innovar con impacto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MoSCoW actúa como brújula dentro del ciclo de Design Thinking: prioriza lo esencial, permite aprender rápido y escalar con foco. Comienza con lo crítico, valida con usuarios y mejora continuamente para crear productos que realmente importan.</a:t>
            </a:r>
            <a:endParaRPr lang="en-US" sz="17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7EAEDA-E5EC-464B-B7E8-79C89CE8E87F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¿Qué es el método MoSCoW?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3057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Método de priorización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Clasifica requisitos cuando el tiempo y recursos son limitados.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 categorías claras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Permite comunicar prioridades de forma inequívoca entre equipos.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Enfoque en valor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Facilita entregar resultados útiles rápidamente (MVP).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031" y="1407795"/>
            <a:ext cx="7337703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Desglose del acrónimo MoSCoW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53031" y="2528649"/>
            <a:ext cx="2496979" cy="2484358"/>
          </a:xfrm>
          <a:prstGeom prst="roundRect">
            <a:avLst>
              <a:gd name="adj" fmla="val 4417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71" y="2407409"/>
            <a:ext cx="2496979" cy="40302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830" y="2243018"/>
            <a:ext cx="571381" cy="57138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287280" y="2385893"/>
            <a:ext cx="228481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366272" y="3004780"/>
            <a:ext cx="20704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 — Must Have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366272" y="3398401"/>
            <a:ext cx="2070497" cy="1401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Requisitos imprescindibles: sin ellos el producto no cumple su propósito esencial.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8809911" y="2528649"/>
            <a:ext cx="2496979" cy="2484358"/>
          </a:xfrm>
          <a:prstGeom prst="roundRect">
            <a:avLst>
              <a:gd name="adj" fmla="val 4417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911" y="2385893"/>
            <a:ext cx="2496979" cy="458986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710" y="2243018"/>
            <a:ext cx="571381" cy="57138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44160" y="2385893"/>
            <a:ext cx="228481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9023152" y="3004780"/>
            <a:ext cx="20704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 — Should Have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023152" y="3398401"/>
            <a:ext cx="2070497" cy="1121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Altamente valiosos, pero se pueden posponer sin romper la entrega inicial.</a:t>
            </a:r>
            <a:endParaRPr lang="en-US" sz="1450" dirty="0"/>
          </a:p>
        </p:txBody>
      </p:sp>
      <p:sp>
        <p:nvSpPr>
          <p:cNvPr id="16" name="Shape 9"/>
          <p:cNvSpPr/>
          <p:nvPr/>
        </p:nvSpPr>
        <p:spPr>
          <a:xfrm>
            <a:off x="11466790" y="2528649"/>
            <a:ext cx="2496979" cy="2484358"/>
          </a:xfrm>
          <a:prstGeom prst="roundRect">
            <a:avLst>
              <a:gd name="adj" fmla="val 4417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90" y="2385893"/>
            <a:ext cx="2496979" cy="458986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9589" y="2243018"/>
            <a:ext cx="571381" cy="571381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2601039" y="2385893"/>
            <a:ext cx="228481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1"/>
          <p:cNvSpPr/>
          <p:nvPr/>
        </p:nvSpPr>
        <p:spPr>
          <a:xfrm>
            <a:off x="11680031" y="3004780"/>
            <a:ext cx="20704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 — Could Have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11680031" y="3398401"/>
            <a:ext cx="2070497" cy="1121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Mejoras o deseos: crecientes la experiencia si hay tiempo y recursos.</a:t>
            </a:r>
            <a:endParaRPr lang="en-US" sz="1450" dirty="0"/>
          </a:p>
        </p:txBody>
      </p:sp>
      <p:sp>
        <p:nvSpPr>
          <p:cNvPr id="22" name="Shape 13"/>
          <p:cNvSpPr/>
          <p:nvPr/>
        </p:nvSpPr>
        <p:spPr>
          <a:xfrm>
            <a:off x="6153031" y="5458539"/>
            <a:ext cx="7810738" cy="1363266"/>
          </a:xfrm>
          <a:prstGeom prst="roundRect">
            <a:avLst>
              <a:gd name="adj" fmla="val 8049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031" y="5275898"/>
            <a:ext cx="7810738" cy="468391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710" y="5172908"/>
            <a:ext cx="571381" cy="571381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44160" y="5315783"/>
            <a:ext cx="228481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750" dirty="0"/>
          </a:p>
        </p:txBody>
      </p:sp>
      <p:sp>
        <p:nvSpPr>
          <p:cNvPr id="26" name="Text 15"/>
          <p:cNvSpPr/>
          <p:nvPr/>
        </p:nvSpPr>
        <p:spPr>
          <a:xfrm>
            <a:off x="6366272" y="5934670"/>
            <a:ext cx="3147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 — Won’t Have (por ahora)</a:t>
            </a:r>
            <a:endParaRPr lang="en-US" sz="1850" dirty="0"/>
          </a:p>
        </p:txBody>
      </p:sp>
      <p:sp>
        <p:nvSpPr>
          <p:cNvPr id="27" name="Text 16"/>
          <p:cNvSpPr/>
          <p:nvPr/>
        </p:nvSpPr>
        <p:spPr>
          <a:xfrm>
            <a:off x="6366272" y="6328291"/>
            <a:ext cx="7384256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Fuera del alcance actual; candidatos para iteraciones futuras.</a:t>
            </a:r>
            <a:endParaRPr lang="en-US" sz="145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418EF95-7338-41BF-AD8F-2C98642FBCCE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897DAE7-6BD3-42D9-B48A-2462280CD32F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95ACB95-B6FC-4327-A38B-0949300CA0FD}"/>
              </a:ext>
            </a:extLst>
          </p:cNvPr>
          <p:cNvSpPr/>
          <p:nvPr/>
        </p:nvSpPr>
        <p:spPr>
          <a:xfrm>
            <a:off x="1612441" y="824882"/>
            <a:ext cx="2496978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4000" dirty="0">
                <a:solidFill>
                  <a:schemeClr val="bg1"/>
                </a:solidFill>
                <a:latin typeface="Instrument Sans Semi Bold" pitchFamily="34" charset="0"/>
              </a:rPr>
              <a:t>Must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35F5DC4-604D-4ED7-A236-F6A6CA8120A4}"/>
              </a:ext>
            </a:extLst>
          </p:cNvPr>
          <p:cNvSpPr/>
          <p:nvPr/>
        </p:nvSpPr>
        <p:spPr>
          <a:xfrm>
            <a:off x="333585" y="3166871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Sumatoria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de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todos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los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productos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9F89B32-DB35-4340-8785-C5699AE7EC69}"/>
              </a:ext>
            </a:extLst>
          </p:cNvPr>
          <p:cNvSpPr/>
          <p:nvPr/>
        </p:nvSpPr>
        <p:spPr>
          <a:xfrm>
            <a:off x="333584" y="3604615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Incremento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con base al IVA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3F89374-8130-409A-891F-4D8B5FEE007C}"/>
              </a:ext>
            </a:extLst>
          </p:cNvPr>
          <p:cNvSpPr/>
          <p:nvPr/>
        </p:nvSpPr>
        <p:spPr>
          <a:xfrm>
            <a:off x="333583" y="4042359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Distintos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tipos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de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métodos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de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pago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CACE80C-3E4C-4784-96D0-C0E9A1743B0E}"/>
              </a:ext>
            </a:extLst>
          </p:cNvPr>
          <p:cNvSpPr/>
          <p:nvPr/>
        </p:nvSpPr>
        <p:spPr>
          <a:xfrm>
            <a:off x="333582" y="4480681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Información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complete para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cada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producto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B52B65FB-7F75-43C9-B1D5-B78E20D31E2A}"/>
              </a:ext>
            </a:extLst>
          </p:cNvPr>
          <p:cNvSpPr/>
          <p:nvPr/>
        </p:nvSpPr>
        <p:spPr>
          <a:xfrm>
            <a:off x="335378" y="4917847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Gestión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de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productos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en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el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carrito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EB76495B-E895-455B-8D1B-7074FBA99C2F}"/>
              </a:ext>
            </a:extLst>
          </p:cNvPr>
          <p:cNvSpPr/>
          <p:nvPr/>
        </p:nvSpPr>
        <p:spPr>
          <a:xfrm>
            <a:off x="7200959" y="1557554"/>
            <a:ext cx="228481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DB0575D-B9C7-4D3E-BFAD-83BF3E98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062" y="611729"/>
            <a:ext cx="7449590" cy="7268589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E1EF31D5-7358-4180-A1F0-8D49182AFABE}"/>
              </a:ext>
            </a:extLst>
          </p:cNvPr>
          <p:cNvSpPr/>
          <p:nvPr/>
        </p:nvSpPr>
        <p:spPr>
          <a:xfrm>
            <a:off x="333581" y="5355013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Interfaz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Clara y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entendible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8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897DAE7-6BD3-42D9-B48A-2462280CD32F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95ACB95-B6FC-4327-A38B-0949300CA0FD}"/>
              </a:ext>
            </a:extLst>
          </p:cNvPr>
          <p:cNvSpPr/>
          <p:nvPr/>
        </p:nvSpPr>
        <p:spPr>
          <a:xfrm>
            <a:off x="1556728" y="824882"/>
            <a:ext cx="2496978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4000" dirty="0">
                <a:solidFill>
                  <a:schemeClr val="bg1"/>
                </a:solidFill>
                <a:latin typeface="Instrument Sans Semi Bold" pitchFamily="34" charset="0"/>
              </a:rPr>
              <a:t>Should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35F5DC4-604D-4ED7-A236-F6A6CA8120A4}"/>
              </a:ext>
            </a:extLst>
          </p:cNvPr>
          <p:cNvSpPr/>
          <p:nvPr/>
        </p:nvSpPr>
        <p:spPr>
          <a:xfrm>
            <a:off x="450123" y="3452502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Capacidad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para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cualquier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cantidad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de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productos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9F89B32-DB35-4340-8785-C5699AE7EC69}"/>
              </a:ext>
            </a:extLst>
          </p:cNvPr>
          <p:cNvSpPr/>
          <p:nvPr/>
        </p:nvSpPr>
        <p:spPr>
          <a:xfrm>
            <a:off x="450122" y="3890246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Validación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para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el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stock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en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tienda virtual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3F89374-8130-409A-891F-4D8B5FEE007C}"/>
              </a:ext>
            </a:extLst>
          </p:cNvPr>
          <p:cNvSpPr/>
          <p:nvPr/>
        </p:nvSpPr>
        <p:spPr>
          <a:xfrm>
            <a:off x="450121" y="4327990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Alertas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en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caso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de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emergencias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o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errores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CACE80C-3E4C-4784-96D0-C0E9A1743B0E}"/>
              </a:ext>
            </a:extLst>
          </p:cNvPr>
          <p:cNvSpPr/>
          <p:nvPr/>
        </p:nvSpPr>
        <p:spPr>
          <a:xfrm>
            <a:off x="450120" y="4766312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EB76495B-E895-455B-8D1B-7074FBA99C2F}"/>
              </a:ext>
            </a:extLst>
          </p:cNvPr>
          <p:cNvSpPr/>
          <p:nvPr/>
        </p:nvSpPr>
        <p:spPr>
          <a:xfrm>
            <a:off x="7200959" y="1557554"/>
            <a:ext cx="228481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DB0575D-B9C7-4D3E-BFAD-83BF3E98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062" y="611729"/>
            <a:ext cx="7449590" cy="72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1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897DAE7-6BD3-42D9-B48A-2462280CD32F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95ACB95-B6FC-4327-A38B-0949300CA0FD}"/>
              </a:ext>
            </a:extLst>
          </p:cNvPr>
          <p:cNvSpPr/>
          <p:nvPr/>
        </p:nvSpPr>
        <p:spPr>
          <a:xfrm>
            <a:off x="1556728" y="810668"/>
            <a:ext cx="2496978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4000" dirty="0">
                <a:solidFill>
                  <a:schemeClr val="bg1"/>
                </a:solidFill>
                <a:latin typeface="Instrument Sans Semi Bold" pitchFamily="34" charset="0"/>
              </a:rPr>
              <a:t>Could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35F5DC4-604D-4ED7-A236-F6A6CA8120A4}"/>
              </a:ext>
            </a:extLst>
          </p:cNvPr>
          <p:cNvSpPr/>
          <p:nvPr/>
        </p:nvSpPr>
        <p:spPr>
          <a:xfrm>
            <a:off x="450123" y="3452502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Resumen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de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todo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el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pedido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general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9F89B32-DB35-4340-8785-C5699AE7EC69}"/>
              </a:ext>
            </a:extLst>
          </p:cNvPr>
          <p:cNvSpPr/>
          <p:nvPr/>
        </p:nvSpPr>
        <p:spPr>
          <a:xfrm>
            <a:off x="450122" y="3890246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Codigos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promocionales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/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Descuentos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3F89374-8130-409A-891F-4D8B5FEE007C}"/>
              </a:ext>
            </a:extLst>
          </p:cNvPr>
          <p:cNvSpPr/>
          <p:nvPr/>
        </p:nvSpPr>
        <p:spPr>
          <a:xfrm>
            <a:off x="450121" y="4327990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Mantener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el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carrito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sin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registro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obligatorio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CACE80C-3E4C-4784-96D0-C0E9A1743B0E}"/>
              </a:ext>
            </a:extLst>
          </p:cNvPr>
          <p:cNvSpPr/>
          <p:nvPr/>
        </p:nvSpPr>
        <p:spPr>
          <a:xfrm>
            <a:off x="450120" y="4766312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EB76495B-E895-455B-8D1B-7074FBA99C2F}"/>
              </a:ext>
            </a:extLst>
          </p:cNvPr>
          <p:cNvSpPr/>
          <p:nvPr/>
        </p:nvSpPr>
        <p:spPr>
          <a:xfrm>
            <a:off x="7200959" y="1557554"/>
            <a:ext cx="228481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DB0575D-B9C7-4D3E-BFAD-83BF3E98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062" y="611729"/>
            <a:ext cx="7449590" cy="72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897DAE7-6BD3-42D9-B48A-2462280CD32F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95ACB95-B6FC-4327-A38B-0949300CA0FD}"/>
              </a:ext>
            </a:extLst>
          </p:cNvPr>
          <p:cNvSpPr/>
          <p:nvPr/>
        </p:nvSpPr>
        <p:spPr>
          <a:xfrm>
            <a:off x="1408049" y="824882"/>
            <a:ext cx="2496978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4000" dirty="0">
                <a:solidFill>
                  <a:schemeClr val="bg1"/>
                </a:solidFill>
                <a:latin typeface="Instrument Sans Semi Bold" pitchFamily="34" charset="0"/>
              </a:rPr>
              <a:t>Won´t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35F5DC4-604D-4ED7-A236-F6A6CA8120A4}"/>
              </a:ext>
            </a:extLst>
          </p:cNvPr>
          <p:cNvSpPr/>
          <p:nvPr/>
        </p:nvSpPr>
        <p:spPr>
          <a:xfrm>
            <a:off x="568457" y="3829169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Comparar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productos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con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otras</a:t>
            </a:r>
            <a:r>
              <a:rPr lang="en-US" sz="1750" dirty="0">
                <a:solidFill>
                  <a:schemeClr val="bg1"/>
                </a:solidFill>
                <a:latin typeface="Instrument Sans Semi Bold" pitchFamily="34" charset="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marcas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9F89B32-DB35-4340-8785-C5699AE7EC69}"/>
              </a:ext>
            </a:extLst>
          </p:cNvPr>
          <p:cNvSpPr/>
          <p:nvPr/>
        </p:nvSpPr>
        <p:spPr>
          <a:xfrm>
            <a:off x="568456" y="4266913"/>
            <a:ext cx="3530207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chemeClr val="bg1"/>
                </a:solidFill>
                <a:latin typeface="Instrument Sans Semi Bold" pitchFamily="34" charset="0"/>
              </a:rPr>
              <a:t>Anuncios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EB76495B-E895-455B-8D1B-7074FBA99C2F}"/>
              </a:ext>
            </a:extLst>
          </p:cNvPr>
          <p:cNvSpPr/>
          <p:nvPr/>
        </p:nvSpPr>
        <p:spPr>
          <a:xfrm>
            <a:off x="7200959" y="1557554"/>
            <a:ext cx="228481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75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A4D7CB-F7FA-4864-93D3-303BBAA9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33" y="484424"/>
            <a:ext cx="8735644" cy="738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3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6617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¿Por qué usar MoSCoW?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016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Alinea stakeholders con un lenguaje común y decisiones transparentes. Ideal en entornos ágiles donde las prioridades cambian rápido.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05851"/>
            <a:ext cx="4205168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ambigüedad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Facilita entregas incrementales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Apoya toma de decisiones rápidas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327434"/>
            <a:ext cx="8284131" cy="462367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F3CC4E2-3A4D-435E-9F28-AB6207F756C5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33770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Introducción a Design Thinking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3640" y="2347674"/>
            <a:ext cx="7589520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Metodología centrada en el usuario que convierte problemas complejos en soluciones deseables, viables y factibles. Fases clave: Empatizar, Definir, Idear, Prototipar y Testear.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40" y="3993594"/>
            <a:ext cx="3686056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18578" y="4165521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Empatizar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263640" y="4642961"/>
            <a:ext cx="3686056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Comprender necesidades reales del usuario.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104" y="3993594"/>
            <a:ext cx="3686056" cy="304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622042" y="4165521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Definir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10167104" y="4642961"/>
            <a:ext cx="3686056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Enmarcar el problema con perspectivas claras.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40" y="6054685"/>
            <a:ext cx="3686056" cy="304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18578" y="6248757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Idear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6263640" y="6726198"/>
            <a:ext cx="3686056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Generar soluciones diversas y sin filtro.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104" y="6076831"/>
            <a:ext cx="3686056" cy="304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622042" y="6248757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Prototipar &amp; Testear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10167104" y="6726198"/>
            <a:ext cx="368605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Construir rápido, aprender y refinar.</a:t>
            </a:r>
            <a:endParaRPr lang="en-US" sz="17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CE5354B-2E0E-4B3A-A6AE-FB5FA2607563}"/>
              </a:ext>
            </a:extLst>
          </p:cNvPr>
          <p:cNvSpPr/>
          <p:nvPr/>
        </p:nvSpPr>
        <p:spPr>
          <a:xfrm>
            <a:off x="12717816" y="7530353"/>
            <a:ext cx="1839557" cy="580913"/>
          </a:xfrm>
          <a:prstGeom prst="rect">
            <a:avLst/>
          </a:prstGeom>
          <a:solidFill>
            <a:srgbClr val="2A2A2D"/>
          </a:solidFill>
          <a:ln>
            <a:solidFill>
              <a:srgbClr val="2A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535</Words>
  <Application>Microsoft Office PowerPoint</Application>
  <PresentationFormat>Personalizado</PresentationFormat>
  <Paragraphs>95</Paragraphs>
  <Slides>13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Calibri</vt:lpstr>
      <vt:lpstr>Instrument Sans Semi Bold</vt:lpstr>
      <vt:lpstr>Arial</vt:lpstr>
      <vt:lpstr>Instrument Sans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USUARIO</dc:creator>
  <cp:lastModifiedBy>Luis Duarte</cp:lastModifiedBy>
  <cp:revision>4</cp:revision>
  <dcterms:created xsi:type="dcterms:W3CDTF">2026-02-16T21:37:30Z</dcterms:created>
  <dcterms:modified xsi:type="dcterms:W3CDTF">2026-02-17T00:31:03Z</dcterms:modified>
</cp:coreProperties>
</file>